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4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2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0012"/>
  </p:normalViewPr>
  <p:slideViewPr>
    <p:cSldViewPr snapToGrid="0" snapToObjects="1">
      <p:cViewPr>
        <p:scale>
          <a:sx n="113" d="100"/>
          <a:sy n="113" d="100"/>
        </p:scale>
        <p:origin x="1064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9-27T22:31:19.805" idx="1">
    <p:pos x="2121" y="1947"/>
    <p:text>Deep poverty is when household income is below 50% of the poverty threshold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9-27T22:39:59.731" idx="2">
    <p:pos x="10" y="10"/>
    <p:text>Percentages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74648B-F7BB-D34B-959D-59043144BD7C}" type="datetimeFigureOut">
              <a:rPr lang="en-US" smtClean="0"/>
              <a:t>9/27/21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3EC38C-A5B9-184B-A94E-DBEA795949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541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Deep poverty = income 50 less than poverty threshold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EC38C-A5B9-184B-A94E-DBEA7959498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6903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Percentages: </a:t>
            </a:r>
          </a:p>
          <a:p>
            <a:r>
              <a:rPr lang="en-US" dirty="0"/>
              <a:t>Less than </a:t>
            </a:r>
            <a:r>
              <a:rPr lang="en-US" dirty="0" err="1"/>
              <a:t>hs</a:t>
            </a:r>
            <a:r>
              <a:rPr lang="en-US" dirty="0"/>
              <a:t>: 12</a:t>
            </a:r>
          </a:p>
          <a:p>
            <a:r>
              <a:rPr lang="en-US" dirty="0"/>
              <a:t>HS only: 27</a:t>
            </a:r>
          </a:p>
          <a:p>
            <a:r>
              <a:rPr lang="en-US" dirty="0"/>
              <a:t>Some College: 20</a:t>
            </a:r>
          </a:p>
          <a:p>
            <a:r>
              <a:rPr lang="en-US" dirty="0"/>
              <a:t>Associate:9</a:t>
            </a:r>
          </a:p>
          <a:p>
            <a:r>
              <a:rPr lang="en-US" dirty="0"/>
              <a:t>Degree: 32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EC38C-A5B9-184B-A94E-DBEA7959498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4185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Percentages: </a:t>
            </a:r>
          </a:p>
          <a:p>
            <a:r>
              <a:rPr lang="en-US" dirty="0"/>
              <a:t>Less than </a:t>
            </a:r>
            <a:r>
              <a:rPr lang="en-US" dirty="0" err="1"/>
              <a:t>hs</a:t>
            </a:r>
            <a:r>
              <a:rPr lang="en-US" dirty="0"/>
              <a:t>: 12</a:t>
            </a:r>
          </a:p>
          <a:p>
            <a:r>
              <a:rPr lang="en-US" dirty="0"/>
              <a:t>HS only: 27</a:t>
            </a:r>
          </a:p>
          <a:p>
            <a:r>
              <a:rPr lang="en-US" dirty="0"/>
              <a:t>Some College: 20</a:t>
            </a:r>
          </a:p>
          <a:p>
            <a:r>
              <a:rPr lang="en-US" dirty="0"/>
              <a:t>Associate:9</a:t>
            </a:r>
          </a:p>
          <a:p>
            <a:r>
              <a:rPr lang="en-US" dirty="0"/>
              <a:t>Degree: 32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EC38C-A5B9-184B-A94E-DBEA7959498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484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Percentages: </a:t>
            </a:r>
          </a:p>
          <a:p>
            <a:r>
              <a:rPr lang="en-US" dirty="0"/>
              <a:t>Less than </a:t>
            </a:r>
            <a:r>
              <a:rPr lang="en-US" dirty="0" err="1"/>
              <a:t>hs</a:t>
            </a:r>
            <a:r>
              <a:rPr lang="en-US" dirty="0"/>
              <a:t>: 12</a:t>
            </a:r>
          </a:p>
          <a:p>
            <a:r>
              <a:rPr lang="en-US" dirty="0"/>
              <a:t>HS only: 27</a:t>
            </a:r>
          </a:p>
          <a:p>
            <a:r>
              <a:rPr lang="en-US" dirty="0"/>
              <a:t>Some College: 20</a:t>
            </a:r>
          </a:p>
          <a:p>
            <a:r>
              <a:rPr lang="en-US" dirty="0"/>
              <a:t>Associate:9</a:t>
            </a:r>
          </a:p>
          <a:p>
            <a:r>
              <a:rPr lang="en-US" dirty="0"/>
              <a:t>Degree: 32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3EC38C-A5B9-184B-A94E-DBEA7959498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3318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9/25/21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1454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270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9/25/21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811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200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9/25/21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259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9/25/21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943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9/25/21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351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6184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9/25/21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996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9/25/21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585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9/25/21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988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9/25/21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20407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61" r:id="rId1"/>
    <p:sldLayoutId id="2147484462" r:id="rId2"/>
    <p:sldLayoutId id="2147484463" r:id="rId3"/>
    <p:sldLayoutId id="2147484464" r:id="rId4"/>
    <p:sldLayoutId id="2147484465" r:id="rId5"/>
    <p:sldLayoutId id="2147484466" r:id="rId6"/>
    <p:sldLayoutId id="2147484467" r:id="rId7"/>
    <p:sldLayoutId id="2147484468" r:id="rId8"/>
    <p:sldLayoutId id="2147484469" r:id="rId9"/>
    <p:sldLayoutId id="2147484470" r:id="rId10"/>
    <p:sldLayoutId id="21474844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comments" Target="../comments/comment1.xm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Relationship Id="rId9" Type="http://schemas.openxmlformats.org/officeDocument/2006/relationships/comments" Target="../comments/commen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9B3E2-D0B7-AA48-8370-07EAEDFBCE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Family income as a predictor of educational attainment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267019-5F3F-EF43-A7C5-B4BFCD94E4B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Michelle Rice</a:t>
            </a:r>
          </a:p>
          <a:p>
            <a:r>
              <a:rPr lang="en-US" dirty="0"/>
              <a:t>DSC 680 Bellevue University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A287DC7F-DBF0-F34B-9E8E-7726ECFC65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514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116"/>
    </mc:Choice>
    <mc:Fallback>
      <p:transition spd="slow" advTm="91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4C76F-2A26-7947-86FB-FCBAFEF02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Does Being Rural or Urban change the outcome?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DAC65-B265-A34D-B2FC-D7F723AF2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Rural Urban Continuum Code ranks counties from 1 to 9 based on population, with 1 being most urban and 9 being most rural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Looking specifically at college degree and above, running a regression model against the continuum code, the correlation coefficient = -0.41047 indicating that as counties become more rural, the percentage of college degrees does go down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Adding income to the regression model along with the continuum code, we see that the correlation coefficient for the code goes down slightly to -0.1640 which tells us that counties that are rural and have lower income levels have less college degrees than rural counties with higher median incomes.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0CF6067-55D7-8348-B234-8ECE4C18AE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6260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449"/>
    </mc:Choice>
    <mc:Fallback>
      <p:transition spd="slow" advTm="984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FF047-2055-8949-BA76-140D2092A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F2E8E-FCDD-DC4D-A104-C8FDF6BBAE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does appear to be a correlation between income and educational attainment</a:t>
            </a:r>
          </a:p>
          <a:p>
            <a:r>
              <a:rPr lang="en-US" dirty="0"/>
              <a:t>The correlation is strongest for college degree and above</a:t>
            </a:r>
          </a:p>
          <a:p>
            <a:r>
              <a:rPr lang="en-US" dirty="0"/>
              <a:t>There is very little correlation for some college or associates degree</a:t>
            </a:r>
          </a:p>
          <a:p>
            <a:r>
              <a:rPr lang="en-US" dirty="0"/>
              <a:t>$100,000 is a level that we clearly see a cross between high school diploma only and college degree and above</a:t>
            </a:r>
          </a:p>
          <a:p>
            <a:r>
              <a:rPr lang="en-US" dirty="0"/>
              <a:t>There is a slight correlation between educational attainment and urban vs. rural setting, however, the correlation appears to strengthened by differences in income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88E5961-CA66-4B45-A2E2-AD183F2E30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420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691"/>
    </mc:Choice>
    <mc:Fallback>
      <p:transition spd="slow" advTm="546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1814E-392A-B644-92EA-CFBBCB283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Educational Inequality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831A6C-5BB4-7B46-A598-2184B13CFF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Definition: Unequal access to education and the unequal outcomes for students that result</a:t>
            </a:r>
          </a:p>
          <a:p>
            <a:r>
              <a:rPr lang="en-US" sz="2800" dirty="0"/>
              <a:t>Causes: government policies, school choice, family wealth, parenting style, implicit bias towards the race or ethnicity of the student, and the resources available to the student and their school 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8CADA65-0911-E442-856F-AE224880F2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945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302"/>
    </mc:Choice>
    <mc:Fallback>
      <p:transition spd="slow" advTm="433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CA93D-F6C0-9543-B2AB-DFC1909E3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Family wealth in the United states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71071-7DC1-E54C-9189-9258DC5E1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/>
              <a:t>2019 Stats:</a:t>
            </a:r>
          </a:p>
          <a:p>
            <a:r>
              <a:rPr lang="en-US" sz="2400" dirty="0"/>
              <a:t>Median household income = $62,843</a:t>
            </a:r>
          </a:p>
          <a:p>
            <a:r>
              <a:rPr lang="en-US" sz="2400" dirty="0"/>
              <a:t>Age 0 – 17  in poverty = 18.52%</a:t>
            </a:r>
          </a:p>
          <a:p>
            <a:r>
              <a:rPr lang="en-US" sz="2400" dirty="0"/>
              <a:t>Age 0 – 17 in deep poverty = 8.16%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4EE59A9B-F86D-FC4D-8434-5DDACD6F62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9540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567"/>
    </mc:Choice>
    <mc:Fallback>
      <p:transition spd="slow" advTm="425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D072B-450D-AC44-934C-CB7DF1A87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Education attainment in the united states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E88E9B1-AEA4-3345-855A-4DF996F1F3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3160608" y="2181224"/>
            <a:ext cx="6599039" cy="39746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250B337-4822-AD48-AF00-31D15C277B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81135" y="1877366"/>
            <a:ext cx="8178512" cy="5013481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EEBF09A8-3AB2-0F48-B236-0C85942CA7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72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645"/>
    </mc:Choice>
    <mc:Fallback>
      <p:transition spd="slow" advTm="706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04D8A-BDCE-BB41-BED1-C3AEA35D9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Median income in the united states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4DBD214-9C6E-7F42-9A73-CFEAA16C4B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03844" y="2131655"/>
            <a:ext cx="7220956" cy="462502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171369E-A100-D942-9AD7-6205D9B55ACF}"/>
              </a:ext>
            </a:extLst>
          </p:cNvPr>
          <p:cNvSpPr txBox="1"/>
          <p:nvPr/>
        </p:nvSpPr>
        <p:spPr>
          <a:xfrm>
            <a:off x="6561438" y="3244334"/>
            <a:ext cx="4596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Median household income = $62,843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28C77C72-2D55-F743-8CDB-4390AB35B8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712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482"/>
    </mc:Choice>
    <mc:Fallback>
      <p:transition spd="slow" advTm="314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F5CDB-57A8-A240-A418-67DCCFB51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Educational attainment and Income, cont.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E28747F-6470-2E48-A759-B92FE52A26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517039" y="4332156"/>
            <a:ext cx="7217885" cy="1920265"/>
          </a:xfrm>
          <a:prstGeom prst="rect">
            <a:avLst/>
          </a:prstGeom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A840F92B-CC01-084F-8FE0-8869314B42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71915" y="1804885"/>
            <a:ext cx="7788483" cy="22080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C3BBDB-872F-0B47-B8AE-A21DE6C7DF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94652" y="4332156"/>
            <a:ext cx="3711547" cy="1973393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B380974A-E807-204F-A159-47EADA2FE7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9604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9424"/>
    </mc:Choice>
    <mc:Fallback>
      <p:transition spd="slow" advTm="2494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10B57-F633-9D4E-A56E-C59B96AE1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Education Level By Income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9D75B-F2F0-8449-8A15-343409D10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140BF58-6CF1-D442-984D-DB33A9492D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07148" y="2180496"/>
            <a:ext cx="7512262" cy="4249333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725A76A-7257-FB45-9348-4E1893D0B2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982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2367"/>
    </mc:Choice>
    <mc:Fallback>
      <p:transition spd="slow" advTm="1223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2EB12-B24A-0E4C-AC97-1CF43D7D1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Determining strength of correlation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EE3E1A-DC97-B342-99BF-41FFF6F93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using a linear regression model, I calculated a correlation coefficient for income as it relates to each level of education</a:t>
            </a:r>
          </a:p>
          <a:p>
            <a:r>
              <a:rPr lang="en-US" dirty="0"/>
              <a:t>Positive correlation indicates that as income goes up, percent of population in that group also goes up</a:t>
            </a:r>
          </a:p>
          <a:p>
            <a:r>
              <a:rPr lang="en-US" dirty="0"/>
              <a:t>Negative correlation indicates that as income goes up, percent of population in that group goes down</a:t>
            </a:r>
          </a:p>
          <a:p>
            <a:r>
              <a:rPr lang="en-US" dirty="0"/>
              <a:t>The larger the number (positive or negative) the stronger the correlation</a:t>
            </a:r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86F9DF8-A06D-5242-8525-A99869BD36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623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434"/>
    </mc:Choice>
    <mc:Fallback>
      <p:transition spd="slow" advTm="674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CE852-FB31-1D4C-A5B5-C419F2AF6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Strength of correlation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EB000-CE8C-4442-B285-76071071D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Correlation based on 10,000 change in income</a:t>
            </a:r>
          </a:p>
          <a:p>
            <a:r>
              <a:rPr lang="en-US" dirty="0"/>
              <a:t>Less than High School:  -0.76760</a:t>
            </a:r>
          </a:p>
          <a:p>
            <a:r>
              <a:rPr lang="en-US" dirty="0"/>
              <a:t>High School Only:  -0.7578 </a:t>
            </a:r>
          </a:p>
          <a:p>
            <a:r>
              <a:rPr lang="en-US" dirty="0"/>
              <a:t>Some College:  0.04101</a:t>
            </a:r>
          </a:p>
          <a:p>
            <a:r>
              <a:rPr lang="en-US" dirty="0"/>
              <a:t>Associates Degree:  0.06095</a:t>
            </a:r>
          </a:p>
          <a:p>
            <a:r>
              <a:rPr lang="en-US" dirty="0"/>
              <a:t>College Degree and Above:  1.42348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42AAB5E-5E85-574B-B6ED-6EADE21531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17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224"/>
    </mc:Choice>
    <mc:Fallback>
      <p:transition spd="slow" advTm="812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{FAC0737D-5D11-F940-9517-BBB1F93931BD}tf10001123</Template>
  <TotalTime>3126</TotalTime>
  <Words>519</Words>
  <Application>Microsoft Macintosh PowerPoint</Application>
  <PresentationFormat>Widescreen</PresentationFormat>
  <Paragraphs>63</Paragraphs>
  <Slides>11</Slides>
  <Notes>4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Gill Sans MT</vt:lpstr>
      <vt:lpstr>Wingdings 2</vt:lpstr>
      <vt:lpstr>Dividend</vt:lpstr>
      <vt:lpstr>Family income as a predictor of educational attainment</vt:lpstr>
      <vt:lpstr>Educational Inequality</vt:lpstr>
      <vt:lpstr>Family wealth in the United states</vt:lpstr>
      <vt:lpstr>Education attainment in the united states</vt:lpstr>
      <vt:lpstr>Median income in the united states</vt:lpstr>
      <vt:lpstr>Educational attainment and Income, cont.</vt:lpstr>
      <vt:lpstr>Education Level By Income </vt:lpstr>
      <vt:lpstr>Determining strength of correlation</vt:lpstr>
      <vt:lpstr>Strength of correlation</vt:lpstr>
      <vt:lpstr>Does Being Rural or Urban change the outcome?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Family income as a predictor of educational attainment</dc:title>
  <dc:creator>Microsoft Office User</dc:creator>
  <cp:lastModifiedBy>Microsoft Office User</cp:lastModifiedBy>
  <cp:revision>1</cp:revision>
  <dcterms:created xsi:type="dcterms:W3CDTF">2021-09-26T01:06:37Z</dcterms:created>
  <dcterms:modified xsi:type="dcterms:W3CDTF">2021-09-28T05:12:59Z</dcterms:modified>
</cp:coreProperties>
</file>

<file path=docProps/thumbnail.jpeg>
</file>